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0" r:id="rId3"/>
    <p:sldId id="257" r:id="rId4"/>
    <p:sldId id="258" r:id="rId5"/>
    <p:sldId id="261" r:id="rId6"/>
    <p:sldId id="262" r:id="rId7"/>
    <p:sldId id="263" r:id="rId8"/>
    <p:sldId id="264" r:id="rId9"/>
    <p:sldId id="265" r:id="rId10"/>
    <p:sldId id="266" r:id="rId11"/>
    <p:sldId id="25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1176" y="1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AD240D-87D9-4CAF-8B0A-F646516F5E3A}" type="datetimeFigureOut">
              <a:rPr lang="en-US" smtClean="0"/>
              <a:t>11/24/2013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51BE4D-645C-4FF0-AD47-50F2CDD48632}" type="slidenum">
              <a:rPr lang="en-US" smtClean="0"/>
              <a:t>‹#›</a:t>
            </a:fld>
            <a:endParaRPr lang="en-US"/>
          </a:p>
        </p:txBody>
      </p:sp>
    </p:spTree>
    <p:extLst>
      <p:ext uri="{BB962C8B-B14F-4D97-AF65-F5344CB8AC3E}">
        <p14:creationId xmlns:p14="http://schemas.microsoft.com/office/powerpoint/2010/main" val="3160215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51BE4D-645C-4FF0-AD47-50F2CDD48632}" type="slidenum">
              <a:rPr lang="en-US" smtClean="0"/>
              <a:t>7</a:t>
            </a:fld>
            <a:endParaRPr lang="en-US"/>
          </a:p>
        </p:txBody>
      </p:sp>
    </p:spTree>
    <p:extLst>
      <p:ext uri="{BB962C8B-B14F-4D97-AF65-F5344CB8AC3E}">
        <p14:creationId xmlns:p14="http://schemas.microsoft.com/office/powerpoint/2010/main" val="2642441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39A5044-F265-4A44-A5F1-97D899A0F989}"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9AB03-ACBE-48E4-929A-71053154A31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39A5044-F265-4A44-A5F1-97D899A0F989}" type="datetimeFigureOut">
              <a:rPr lang="en-US" smtClean="0"/>
              <a:t>11/24/2013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29AB03-ACBE-48E4-929A-71053154A314}"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39A5044-F265-4A44-A5F1-97D899A0F989}" type="datetimeFigureOut">
              <a:rPr lang="en-US" smtClean="0"/>
              <a:t>11/24/2013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9A5044-F265-4A44-A5F1-97D899A0F989}" type="datetimeFigureOut">
              <a:rPr lang="en-US" smtClean="0"/>
              <a:t>11/24/2013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A5044-F265-4A44-A5F1-97D899A0F989}"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A5044-F265-4A44-A5F1-97D899A0F989}"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9AB03-ACBE-48E4-929A-71053154A314}"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439A5044-F265-4A44-A5F1-97D899A0F989}" type="datetimeFigureOut">
              <a:rPr lang="en-US" smtClean="0"/>
              <a:t>11/24/2013</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629AB03-ACBE-48E4-929A-71053154A31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law2.umkc.edu/faculty/projects/ftrials/socrates/socratesaccount.html" TargetMode="External"/><Relationship Id="rId7" Type="http://schemas.openxmlformats.org/officeDocument/2006/relationships/hyperlink" Target="http://www.studymode.com/essays/Socrates'-Failure-In-Refuting-Thrasymachus-1464370.html" TargetMode="External"/><Relationship Id="rId2" Type="http://schemas.openxmlformats.org/officeDocument/2006/relationships/hyperlink" Target="http://en.wikipedia.org/wiki/Trial_of_Socrates" TargetMode="External"/><Relationship Id="rId1" Type="http://schemas.openxmlformats.org/officeDocument/2006/relationships/slideLayout" Target="../slideLayouts/slideLayout1.xml"/><Relationship Id="rId6" Type="http://schemas.openxmlformats.org/officeDocument/2006/relationships/hyperlink" Target="http://www.thefamouspeople.com/profiles/socrates-259.php" TargetMode="External"/><Relationship Id="rId5" Type="http://schemas.openxmlformats.org/officeDocument/2006/relationships/hyperlink" Target="http://www.socraticmethod.net/socratic_essay_nature_of_human_evil.htm" TargetMode="External"/><Relationship Id="rId4" Type="http://schemas.openxmlformats.org/officeDocument/2006/relationships/hyperlink" Target="http://www.qcc.cuny.edu/socialSciences/ppecorino/INTRO_TEXT/Chapter%202%20GREEKS/Socrates_Trial.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791200" y="5486400"/>
            <a:ext cx="3343564" cy="1387764"/>
          </a:xfrm>
        </p:spPr>
        <p:txBody>
          <a:bodyPr>
            <a:normAutofit fontScale="92500"/>
          </a:bodyPr>
          <a:lstStyle/>
          <a:p>
            <a:pPr algn="ctr"/>
            <a:r>
              <a:rPr lang="en-US" dirty="0" smtClean="0">
                <a:latin typeface="Bodoni MT" pitchFamily="18" charset="0"/>
              </a:rPr>
              <a:t>Ashton Cook &amp;</a:t>
            </a:r>
          </a:p>
          <a:p>
            <a:pPr algn="ctr"/>
            <a:r>
              <a:rPr lang="en-US" dirty="0" smtClean="0">
                <a:latin typeface="Bodoni MT" pitchFamily="18" charset="0"/>
              </a:rPr>
              <a:t>Charles Ball</a:t>
            </a:r>
          </a:p>
          <a:p>
            <a:pPr algn="ctr"/>
            <a:r>
              <a:rPr lang="en-US" dirty="0" smtClean="0">
                <a:latin typeface="Bodoni MT" pitchFamily="18" charset="0"/>
              </a:rPr>
              <a:t>Period: 3A Due: Nov. 24, 2013</a:t>
            </a:r>
          </a:p>
        </p:txBody>
      </p:sp>
      <p:sp>
        <p:nvSpPr>
          <p:cNvPr id="2" name="Title 1"/>
          <p:cNvSpPr>
            <a:spLocks noGrp="1"/>
          </p:cNvSpPr>
          <p:nvPr>
            <p:ph type="ctrTitle"/>
          </p:nvPr>
        </p:nvSpPr>
        <p:spPr>
          <a:xfrm>
            <a:off x="914400" y="762000"/>
            <a:ext cx="7772400" cy="1470025"/>
          </a:xfrm>
        </p:spPr>
        <p:txBody>
          <a:bodyPr>
            <a:noAutofit/>
          </a:bodyPr>
          <a:lstStyle/>
          <a:p>
            <a:r>
              <a:rPr lang="en-US" sz="9600" dirty="0" smtClean="0">
                <a:latin typeface="Bodoni MT" pitchFamily="18" charset="0"/>
              </a:rPr>
              <a:t>SACRATES </a:t>
            </a:r>
            <a:endParaRPr lang="en-US" sz="9600" dirty="0">
              <a:latin typeface="Bodoni MT" pitchFamily="18" charset="0"/>
            </a:endParaRPr>
          </a:p>
        </p:txBody>
      </p:sp>
      <p:sp>
        <p:nvSpPr>
          <p:cNvPr id="4" name="TextBox 3"/>
          <p:cNvSpPr txBox="1"/>
          <p:nvPr/>
        </p:nvSpPr>
        <p:spPr>
          <a:xfrm>
            <a:off x="1219200" y="1905000"/>
            <a:ext cx="6629400" cy="646331"/>
          </a:xfrm>
          <a:prstGeom prst="rect">
            <a:avLst/>
          </a:prstGeom>
          <a:noFill/>
        </p:spPr>
        <p:txBody>
          <a:bodyPr wrap="square" rtlCol="0">
            <a:spAutoFit/>
          </a:bodyPr>
          <a:lstStyle/>
          <a:p>
            <a:pPr algn="ctr"/>
            <a:r>
              <a:rPr lang="en-US" sz="3600" dirty="0" smtClean="0">
                <a:latin typeface="Bodoni MT" pitchFamily="18" charset="0"/>
              </a:rPr>
              <a:t>Freedom of Speech </a:t>
            </a:r>
            <a:endParaRPr lang="en-US" sz="3600" dirty="0">
              <a:latin typeface="Bodoni MT"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537476"/>
            <a:ext cx="5743575" cy="3340651"/>
          </a:xfrm>
          <a:prstGeom prst="rect">
            <a:avLst/>
          </a:prstGeom>
        </p:spPr>
      </p:pic>
    </p:spTree>
    <p:extLst>
      <p:ext uri="{BB962C8B-B14F-4D97-AF65-F5344CB8AC3E}">
        <p14:creationId xmlns:p14="http://schemas.microsoft.com/office/powerpoint/2010/main" val="373150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0800"/>
            <a:ext cx="9143999" cy="4267200"/>
          </a:xfrm>
        </p:spPr>
        <p:txBody>
          <a:bodyPr/>
          <a:lstStyle/>
          <a:p>
            <a:pPr algn="l"/>
            <a:r>
              <a:rPr lang="en-US" sz="1800" b="0" dirty="0"/>
              <a:t>In the “Letter from a Birmingham Jail” Martin Luther King Jr. says that ‘academic freedom is a reality today because Socrates practiced civil disobedience’. Socrates asserts multiple times in “Crito” that he is a man who follows the Law. His entire motif behind not escaping from the prison when he could is that he is obliged to not disrespect the law. You can logically want change and not be civilly disobedient [as was the case with 'the white moderates' from the letter], as well as be civilly disobedient and not want change. Socrates is an example of the second case. In “The Apology” Socrates questions the social order because he believes it is not right. Socrates says ‘When you wished to try the generals, who did not rescue their men after the battle, in a body which was against the law, as you all came to think afterwards, my tribe held the presidency. </a:t>
            </a:r>
          </a:p>
        </p:txBody>
      </p:sp>
      <p:sp>
        <p:nvSpPr>
          <p:cNvPr id="3" name="Content Placeholder 2"/>
          <p:cNvSpPr>
            <a:spLocks noGrp="1"/>
          </p:cNvSpPr>
          <p:nvPr>
            <p:ph sz="quarter" idx="13"/>
          </p:nvPr>
        </p:nvSpPr>
        <p:spPr>
          <a:xfrm>
            <a:off x="1143000" y="731520"/>
            <a:ext cx="6400800" cy="1097280"/>
          </a:xfrm>
        </p:spPr>
        <p:txBody>
          <a:bodyPr>
            <a:noAutofit/>
          </a:bodyPr>
          <a:lstStyle/>
          <a:p>
            <a:r>
              <a:rPr lang="en-US" sz="4400" dirty="0" smtClean="0"/>
              <a:t>Socrates Civil Disobedience</a:t>
            </a:r>
            <a:endParaRPr lang="en-US" sz="4400" dirty="0"/>
          </a:p>
        </p:txBody>
      </p:sp>
    </p:spTree>
    <p:extLst>
      <p:ext uri="{BB962C8B-B14F-4D97-AF65-F5344CB8AC3E}">
        <p14:creationId xmlns:p14="http://schemas.microsoft.com/office/powerpoint/2010/main" val="34270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1219200"/>
            <a:ext cx="6856210" cy="5334000"/>
          </a:xfrm>
        </p:spPr>
        <p:txBody>
          <a:bodyPr/>
          <a:lstStyle/>
          <a:p>
            <a:pPr marL="342900" indent="-342900">
              <a:buFont typeface="Arial" pitchFamily="34" charset="0"/>
              <a:buChar char="•"/>
            </a:pPr>
            <a:r>
              <a:rPr lang="en-US" sz="1600" dirty="0" smtClean="0">
                <a:hlinkClick r:id="rId2"/>
              </a:rPr>
              <a:t>http://en.wikipedia.org/wiki/Trial_of_Socrates</a:t>
            </a:r>
            <a:endParaRPr lang="en-US" sz="1600" dirty="0" smtClean="0"/>
          </a:p>
          <a:p>
            <a:pPr marL="342900" indent="-342900">
              <a:buFont typeface="Arial" pitchFamily="34" charset="0"/>
              <a:buChar char="•"/>
            </a:pPr>
            <a:r>
              <a:rPr lang="en-US" sz="1600" dirty="0" smtClean="0">
                <a:hlinkClick r:id="rId3"/>
              </a:rPr>
              <a:t>http://law2.umkc.edu/faculty/projects/ftrials/socrates/socratesaccount.html</a:t>
            </a:r>
            <a:endParaRPr lang="en-US" sz="1600" dirty="0" smtClean="0"/>
          </a:p>
          <a:p>
            <a:pPr marL="342900" indent="-342900">
              <a:buFont typeface="Arial" pitchFamily="34" charset="0"/>
              <a:buChar char="•"/>
            </a:pPr>
            <a:r>
              <a:rPr lang="en-US" sz="1600" dirty="0" smtClean="0">
                <a:hlinkClick r:id="rId4"/>
              </a:rPr>
              <a:t>http://www.qcc.cuny.edu/socialSciences/ppecorino/INTRO_TEXT/Chapter%202%20GREEKS/Socrates_Trial.htm</a:t>
            </a:r>
            <a:endParaRPr lang="en-US" sz="1600" dirty="0" smtClean="0"/>
          </a:p>
          <a:p>
            <a:pPr marL="342900" indent="-342900">
              <a:buFont typeface="Arial" pitchFamily="34" charset="0"/>
              <a:buChar char="•"/>
            </a:pPr>
            <a:r>
              <a:rPr lang="en-US" sz="1600" dirty="0" smtClean="0">
                <a:hlinkClick r:id="rId5"/>
              </a:rPr>
              <a:t>http://www.socraticmethod.net/socratic_essay_nature_of_human_evil.htm</a:t>
            </a:r>
            <a:endParaRPr lang="en-US" sz="1600" dirty="0" smtClean="0"/>
          </a:p>
          <a:p>
            <a:pPr marL="342900" indent="-342900">
              <a:buFont typeface="Arial" pitchFamily="34" charset="0"/>
              <a:buChar char="•"/>
            </a:pPr>
            <a:r>
              <a:rPr lang="en-US" sz="1600" dirty="0" smtClean="0">
                <a:hlinkClick r:id="rId6"/>
              </a:rPr>
              <a:t>http://www.thefamouspeople.com/profiles/socrates-259.php</a:t>
            </a:r>
            <a:endParaRPr lang="en-US" sz="1600" dirty="0" smtClean="0"/>
          </a:p>
          <a:p>
            <a:pPr marL="342900" indent="-342900">
              <a:buFont typeface="Arial" pitchFamily="34" charset="0"/>
              <a:buChar char="•"/>
            </a:pPr>
            <a:r>
              <a:rPr lang="en-US" sz="1600" u="sng" dirty="0" smtClean="0">
                <a:solidFill>
                  <a:srgbClr val="00B0F0"/>
                </a:solidFill>
              </a:rPr>
              <a:t>http://www.answerbag.com/q_view/1562204#ixzz2lJrcPs2k</a:t>
            </a:r>
          </a:p>
          <a:p>
            <a:pPr marL="342900" indent="-342900">
              <a:buFont typeface="Arial" pitchFamily="34" charset="0"/>
              <a:buChar char="•"/>
            </a:pPr>
            <a:r>
              <a:rPr lang="en-US" sz="1600" u="sng" dirty="0">
                <a:solidFill>
                  <a:srgbClr val="00B0F0"/>
                </a:solidFill>
                <a:hlinkClick r:id="rId7"/>
              </a:rPr>
              <a:t>http://www.studymode.com/essays/Socrates'-</a:t>
            </a:r>
            <a:r>
              <a:rPr lang="en-US" sz="1600" u="sng" dirty="0" smtClean="0">
                <a:solidFill>
                  <a:srgbClr val="00B0F0"/>
                </a:solidFill>
                <a:hlinkClick r:id="rId7"/>
              </a:rPr>
              <a:t>Failure-In-Refuting-Thrasymachus-1464370.html</a:t>
            </a:r>
            <a:endParaRPr lang="en-US" sz="1600" u="sng" dirty="0" smtClean="0">
              <a:solidFill>
                <a:srgbClr val="00B0F0"/>
              </a:solidFill>
            </a:endParaRPr>
          </a:p>
          <a:p>
            <a:pPr marL="342900" indent="-342900">
              <a:buFont typeface="Arial" pitchFamily="34" charset="0"/>
              <a:buChar char="•"/>
            </a:pPr>
            <a:r>
              <a:rPr lang="en-US" sz="1600" u="sng" dirty="0">
                <a:solidFill>
                  <a:srgbClr val="00B0F0"/>
                </a:solidFill>
              </a:rPr>
              <a:t>http://academictips.org/blogs/the-secret-of-success/</a:t>
            </a:r>
            <a:endParaRPr lang="en-US" sz="1600" u="sng" dirty="0" smtClean="0">
              <a:solidFill>
                <a:srgbClr val="00B0F0"/>
              </a:solidFill>
            </a:endParaRPr>
          </a:p>
          <a:p>
            <a:pPr marL="342900" indent="-342900">
              <a:buFont typeface="Arial" pitchFamily="34" charset="0"/>
              <a:buChar char="•"/>
            </a:pPr>
            <a:endParaRPr lang="en-US" sz="1600" u="sng" dirty="0">
              <a:solidFill>
                <a:srgbClr val="00B0F0"/>
              </a:solidFill>
            </a:endParaRPr>
          </a:p>
        </p:txBody>
      </p:sp>
      <p:sp>
        <p:nvSpPr>
          <p:cNvPr id="3" name="Title 2"/>
          <p:cNvSpPr>
            <a:spLocks noGrp="1"/>
          </p:cNvSpPr>
          <p:nvPr>
            <p:ph type="ctrTitle"/>
          </p:nvPr>
        </p:nvSpPr>
        <p:spPr>
          <a:xfrm>
            <a:off x="762000" y="228601"/>
            <a:ext cx="7175351" cy="914400"/>
          </a:xfrm>
        </p:spPr>
        <p:txBody>
          <a:bodyPr/>
          <a:lstStyle/>
          <a:p>
            <a:r>
              <a:rPr lang="en-US" dirty="0" smtClean="0"/>
              <a:t>Work Sites</a:t>
            </a:r>
            <a:endParaRPr lang="en-US" dirty="0"/>
          </a:p>
        </p:txBody>
      </p:sp>
    </p:spTree>
    <p:extLst>
      <p:ext uri="{BB962C8B-B14F-4D97-AF65-F5344CB8AC3E}">
        <p14:creationId xmlns:p14="http://schemas.microsoft.com/office/powerpoint/2010/main" val="260926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1219200"/>
            <a:ext cx="7696200" cy="5257799"/>
          </a:xfrm>
        </p:spPr>
        <p:txBody>
          <a:bodyPr>
            <a:normAutofit fontScale="92500" lnSpcReduction="10000"/>
          </a:bodyPr>
          <a:lstStyle/>
          <a:p>
            <a:pPr algn="ctr"/>
            <a:r>
              <a:rPr lang="en-US" dirty="0" smtClean="0"/>
              <a:t>Socrates: Also </a:t>
            </a:r>
            <a:r>
              <a:rPr lang="en-US" dirty="0"/>
              <a:t>Listed In: Philosophers</a:t>
            </a:r>
          </a:p>
          <a:p>
            <a:pPr marL="342900" indent="-342900" algn="ctr">
              <a:buFont typeface="Arial" pitchFamily="34" charset="0"/>
              <a:buChar char="•"/>
            </a:pPr>
            <a:r>
              <a:rPr lang="en-US" dirty="0" smtClean="0"/>
              <a:t>Famous </a:t>
            </a:r>
            <a:r>
              <a:rPr lang="en-US" dirty="0"/>
              <a:t>as: Greek Philosopher</a:t>
            </a:r>
          </a:p>
          <a:p>
            <a:pPr marL="342900" indent="-342900" algn="ctr">
              <a:buFont typeface="Arial" pitchFamily="34" charset="0"/>
              <a:buChar char="•"/>
            </a:pPr>
            <a:r>
              <a:rPr lang="en-US" dirty="0" smtClean="0"/>
              <a:t>Nationality</a:t>
            </a:r>
            <a:r>
              <a:rPr lang="en-US" dirty="0"/>
              <a:t>: Greek </a:t>
            </a:r>
          </a:p>
          <a:p>
            <a:pPr marL="342900" indent="-342900" algn="ctr">
              <a:buFont typeface="Arial" pitchFamily="34" charset="0"/>
              <a:buChar char="•"/>
            </a:pPr>
            <a:r>
              <a:rPr lang="en-US" dirty="0" smtClean="0"/>
              <a:t>Born </a:t>
            </a:r>
            <a:r>
              <a:rPr lang="en-US" dirty="0"/>
              <a:t>on: 469 BC </a:t>
            </a:r>
          </a:p>
          <a:p>
            <a:pPr marL="342900" indent="-342900" algn="ctr">
              <a:buFont typeface="Arial" pitchFamily="34" charset="0"/>
              <a:buChar char="•"/>
            </a:pPr>
            <a:r>
              <a:rPr lang="en-US" dirty="0" smtClean="0"/>
              <a:t>Born </a:t>
            </a:r>
            <a:r>
              <a:rPr lang="en-US" dirty="0"/>
              <a:t>in: Athens</a:t>
            </a:r>
          </a:p>
          <a:p>
            <a:pPr marL="342900" indent="-342900" algn="ctr">
              <a:buFont typeface="Arial" pitchFamily="34" charset="0"/>
              <a:buChar char="•"/>
            </a:pPr>
            <a:r>
              <a:rPr lang="en-US" dirty="0"/>
              <a:t>P</a:t>
            </a:r>
            <a:r>
              <a:rPr lang="en-US" dirty="0" smtClean="0"/>
              <a:t>lace </a:t>
            </a:r>
            <a:r>
              <a:rPr lang="en-US" dirty="0"/>
              <a:t>of death: Athens</a:t>
            </a:r>
          </a:p>
          <a:p>
            <a:pPr marL="342900" indent="-342900" algn="ctr">
              <a:buFont typeface="Arial" pitchFamily="34" charset="0"/>
              <a:buChar char="•"/>
            </a:pPr>
            <a:r>
              <a:rPr lang="en-US" dirty="0"/>
              <a:t>F</a:t>
            </a:r>
            <a:r>
              <a:rPr lang="en-US" dirty="0" smtClean="0"/>
              <a:t>ather</a:t>
            </a:r>
            <a:r>
              <a:rPr lang="en-US" dirty="0"/>
              <a:t>: Sophroniscus</a:t>
            </a:r>
          </a:p>
          <a:p>
            <a:pPr marL="342900" indent="-342900" algn="ctr">
              <a:buFont typeface="Arial" pitchFamily="34" charset="0"/>
              <a:buChar char="•"/>
            </a:pPr>
            <a:r>
              <a:rPr lang="en-US" dirty="0"/>
              <a:t>M</a:t>
            </a:r>
            <a:r>
              <a:rPr lang="en-US" dirty="0" smtClean="0"/>
              <a:t>other</a:t>
            </a:r>
            <a:r>
              <a:rPr lang="en-US" dirty="0"/>
              <a:t>: Phaenarete</a:t>
            </a:r>
          </a:p>
          <a:p>
            <a:pPr marL="342900" indent="-342900" algn="ctr">
              <a:buFont typeface="Arial" pitchFamily="34" charset="0"/>
              <a:buChar char="•"/>
            </a:pPr>
            <a:r>
              <a:rPr lang="en-US" dirty="0" smtClean="0"/>
              <a:t>Spouse</a:t>
            </a:r>
            <a:r>
              <a:rPr lang="en-US" dirty="0"/>
              <a:t>: Xanthippe</a:t>
            </a:r>
          </a:p>
          <a:p>
            <a:pPr marL="342900" indent="-342900" algn="ctr">
              <a:buFont typeface="Arial" pitchFamily="34" charset="0"/>
              <a:buChar char="•"/>
            </a:pPr>
            <a:r>
              <a:rPr lang="en-US" dirty="0"/>
              <a:t>C</a:t>
            </a:r>
            <a:r>
              <a:rPr lang="en-US" dirty="0" smtClean="0"/>
              <a:t>hildren</a:t>
            </a:r>
            <a:r>
              <a:rPr lang="en-US" dirty="0"/>
              <a:t>: Menexenus, Lamprocles, Sophroniscus</a:t>
            </a:r>
          </a:p>
          <a:p>
            <a:pPr marL="342900" indent="-342900" algn="ctr">
              <a:buFont typeface="Arial" pitchFamily="34" charset="0"/>
              <a:buChar char="•"/>
            </a:pPr>
            <a:r>
              <a:rPr lang="en-US" dirty="0"/>
              <a:t>D</a:t>
            </a:r>
            <a:r>
              <a:rPr lang="en-US" dirty="0" smtClean="0"/>
              <a:t>iscoveries </a:t>
            </a:r>
            <a:r>
              <a:rPr lang="en-US" dirty="0"/>
              <a:t>/ inventions: Socratic Method</a:t>
            </a:r>
          </a:p>
          <a:p>
            <a:pPr marL="342900" indent="-342900" algn="ctr">
              <a:buFont typeface="Arial" pitchFamily="34" charset="0"/>
              <a:buChar char="•"/>
            </a:pPr>
            <a:r>
              <a:rPr lang="en-US" dirty="0" smtClean="0"/>
              <a:t>Works </a:t>
            </a:r>
            <a:r>
              <a:rPr lang="en-US" dirty="0"/>
              <a:t>&amp;</a:t>
            </a:r>
            <a:r>
              <a:rPr lang="en-US" dirty="0" smtClean="0"/>
              <a:t> </a:t>
            </a:r>
            <a:r>
              <a:rPr lang="en-US" dirty="0"/>
              <a:t>Achievements: His ideas and views led the foundation of Western Philosophy. His approach Socratic Method formulated the present Scientific method.</a:t>
            </a:r>
          </a:p>
          <a:p>
            <a:pPr algn="ctr"/>
            <a:endParaRPr lang="en-US" dirty="0"/>
          </a:p>
        </p:txBody>
      </p:sp>
      <p:sp>
        <p:nvSpPr>
          <p:cNvPr id="3" name="Title 2"/>
          <p:cNvSpPr>
            <a:spLocks noGrp="1"/>
          </p:cNvSpPr>
          <p:nvPr>
            <p:ph type="ctrTitle"/>
          </p:nvPr>
        </p:nvSpPr>
        <p:spPr>
          <a:xfrm>
            <a:off x="762000" y="304801"/>
            <a:ext cx="7175351" cy="762000"/>
          </a:xfrm>
        </p:spPr>
        <p:txBody>
          <a:bodyPr/>
          <a:lstStyle/>
          <a:p>
            <a:pPr algn="ctr"/>
            <a:r>
              <a:rPr lang="en-US" dirty="0" smtClean="0"/>
              <a:t>Interesting Facts</a:t>
            </a:r>
            <a:endParaRPr lang="en-US" dirty="0"/>
          </a:p>
        </p:txBody>
      </p:sp>
    </p:spTree>
    <p:extLst>
      <p:ext uri="{BB962C8B-B14F-4D97-AF65-F5344CB8AC3E}">
        <p14:creationId xmlns:p14="http://schemas.microsoft.com/office/powerpoint/2010/main" val="161504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1066800"/>
            <a:ext cx="8458200" cy="5715000"/>
          </a:xfrm>
        </p:spPr>
        <p:txBody>
          <a:bodyPr>
            <a:normAutofit/>
          </a:bodyPr>
          <a:lstStyle/>
          <a:p>
            <a:pPr marL="342900" indent="-342900">
              <a:buFont typeface="Arial" pitchFamily="34" charset="0"/>
              <a:buChar char="•"/>
            </a:pPr>
            <a:endParaRPr lang="en-US" sz="1800" dirty="0" smtClean="0"/>
          </a:p>
          <a:p>
            <a:pPr marL="342900" indent="-342900" algn="ctr">
              <a:buFont typeface="Arial" pitchFamily="34" charset="0"/>
              <a:buChar char="•"/>
            </a:pPr>
            <a:r>
              <a:rPr lang="en-US" sz="1800" dirty="0" smtClean="0"/>
              <a:t>After </a:t>
            </a:r>
            <a:r>
              <a:rPr lang="en-US" sz="1800" dirty="0"/>
              <a:t>Socrates' </a:t>
            </a:r>
            <a:r>
              <a:rPr lang="en-US" sz="1800" dirty="0" smtClean="0"/>
              <a:t>fleeting </a:t>
            </a:r>
            <a:r>
              <a:rPr lang="en-US" sz="1800" dirty="0"/>
              <a:t>and </a:t>
            </a:r>
            <a:r>
              <a:rPr lang="en-US" sz="1800" dirty="0" smtClean="0"/>
              <a:t>quite jokey </a:t>
            </a:r>
            <a:r>
              <a:rPr lang="en-US" sz="1800" dirty="0"/>
              <a:t>request for the death </a:t>
            </a:r>
            <a:r>
              <a:rPr lang="en-US" sz="1800" dirty="0" smtClean="0"/>
              <a:t>punishment </a:t>
            </a:r>
            <a:r>
              <a:rPr lang="en-US" sz="1800" dirty="0"/>
              <a:t>to be commuted, the jury votes to put Socrates to death. This time, the margin is </a:t>
            </a:r>
            <a:r>
              <a:rPr lang="en-US" sz="1800" dirty="0" smtClean="0"/>
              <a:t>greater (over 2\3) in </a:t>
            </a:r>
            <a:r>
              <a:rPr lang="en-US" sz="1800" dirty="0"/>
              <a:t>contrast to the </a:t>
            </a:r>
            <a:r>
              <a:rPr lang="en-US" sz="1800" dirty="0" smtClean="0"/>
              <a:t>thin </a:t>
            </a:r>
            <a:r>
              <a:rPr lang="en-US" sz="1800" dirty="0"/>
              <a:t>margin that found Socrates guilty</a:t>
            </a:r>
            <a:r>
              <a:rPr lang="en-US" sz="1800" dirty="0" smtClean="0"/>
              <a:t>.</a:t>
            </a:r>
          </a:p>
          <a:p>
            <a:pPr marL="342900" indent="-342900" algn="ctr">
              <a:buFont typeface="Arial" pitchFamily="34" charset="0"/>
              <a:buChar char="•"/>
            </a:pPr>
            <a:r>
              <a:rPr lang="en-US" sz="1800" dirty="0"/>
              <a:t>He </a:t>
            </a:r>
            <a:r>
              <a:rPr lang="en-US" sz="1800" dirty="0" smtClean="0"/>
              <a:t>tells </a:t>
            </a:r>
            <a:r>
              <a:rPr lang="en-US" sz="1800" dirty="0"/>
              <a:t>those that </a:t>
            </a:r>
            <a:r>
              <a:rPr lang="en-US" sz="1800" dirty="0" smtClean="0"/>
              <a:t>punished </a:t>
            </a:r>
            <a:r>
              <a:rPr lang="en-US" sz="1800" dirty="0"/>
              <a:t>him that they will hereafter be </a:t>
            </a:r>
            <a:r>
              <a:rPr lang="en-US" sz="1800" dirty="0" smtClean="0"/>
              <a:t>accused </a:t>
            </a:r>
            <a:r>
              <a:rPr lang="en-US" sz="1800" dirty="0"/>
              <a:t>for </a:t>
            </a:r>
            <a:r>
              <a:rPr lang="en-US" sz="1800" dirty="0" smtClean="0"/>
              <a:t>setting </a:t>
            </a:r>
            <a:r>
              <a:rPr lang="en-US" sz="1800" dirty="0"/>
              <a:t>a wise </a:t>
            </a:r>
            <a:r>
              <a:rPr lang="en-US" sz="1800" dirty="0" smtClean="0"/>
              <a:t>guy </a:t>
            </a:r>
            <a:r>
              <a:rPr lang="en-US" sz="1800" dirty="0"/>
              <a:t>to death. </a:t>
            </a:r>
            <a:endParaRPr lang="en-US" sz="1800" dirty="0" smtClean="0"/>
          </a:p>
          <a:p>
            <a:pPr marL="342900" indent="-342900" algn="ctr">
              <a:buFont typeface="Arial" pitchFamily="34" charset="0"/>
              <a:buChar char="•"/>
            </a:pPr>
            <a:r>
              <a:rPr lang="en-US" sz="1800" dirty="0"/>
              <a:t>He finishes his address to those who voted against him with a </a:t>
            </a:r>
            <a:r>
              <a:rPr lang="en-US" sz="1800" dirty="0" smtClean="0"/>
              <a:t>strict </a:t>
            </a:r>
            <a:r>
              <a:rPr lang="en-US" sz="1800" dirty="0"/>
              <a:t>prophecy. Though they may have managed to silence him in the hopes that they can </a:t>
            </a:r>
            <a:r>
              <a:rPr lang="en-US" sz="1800" dirty="0" smtClean="0"/>
              <a:t>remain </a:t>
            </a:r>
            <a:r>
              <a:rPr lang="en-US" sz="1800" dirty="0"/>
              <a:t>to live free of criticism, he will be </a:t>
            </a:r>
            <a:r>
              <a:rPr lang="en-US" sz="1800" dirty="0" smtClean="0"/>
              <a:t>changed </a:t>
            </a:r>
            <a:r>
              <a:rPr lang="en-US" sz="1800" dirty="0"/>
              <a:t>by even more critics who until now have kept silent. </a:t>
            </a:r>
            <a:endParaRPr lang="en-US" sz="1800" dirty="0" smtClean="0"/>
          </a:p>
          <a:p>
            <a:pPr marL="342900" indent="-342900" algn="ctr">
              <a:buFont typeface="Arial" pitchFamily="34" charset="0"/>
              <a:buChar char="•"/>
            </a:pPr>
            <a:r>
              <a:rPr lang="en-US" sz="1800" dirty="0"/>
              <a:t>Socrates warns his accusers that in order to live free of criticism, one must behave </a:t>
            </a:r>
            <a:r>
              <a:rPr lang="en-US" sz="1800" dirty="0" smtClean="0"/>
              <a:t>fit </a:t>
            </a:r>
            <a:r>
              <a:rPr lang="en-US" sz="1800" dirty="0"/>
              <a:t>rather than stop the </a:t>
            </a:r>
            <a:r>
              <a:rPr lang="en-US" sz="1800" dirty="0" smtClean="0"/>
              <a:t>gates </a:t>
            </a:r>
            <a:r>
              <a:rPr lang="en-US" sz="1800" dirty="0"/>
              <a:t>of one's critics. </a:t>
            </a:r>
          </a:p>
          <a:p>
            <a:pPr marL="285750" indent="-285750" algn="ctr">
              <a:buFont typeface="Arial" pitchFamily="34" charset="0"/>
              <a:buChar char="•"/>
            </a:pPr>
            <a:r>
              <a:rPr lang="en-US" sz="1800" dirty="0" smtClean="0"/>
              <a:t>The </a:t>
            </a:r>
            <a:r>
              <a:rPr lang="en-US" sz="1800" dirty="0"/>
              <a:t>conclusion Socrates reaches, then, is that the good man has nothing to fear either in this life or the next. </a:t>
            </a:r>
          </a:p>
        </p:txBody>
      </p:sp>
      <p:sp>
        <p:nvSpPr>
          <p:cNvPr id="3" name="Title 2"/>
          <p:cNvSpPr>
            <a:spLocks noGrp="1"/>
          </p:cNvSpPr>
          <p:nvPr>
            <p:ph type="ctrTitle"/>
          </p:nvPr>
        </p:nvSpPr>
        <p:spPr>
          <a:xfrm>
            <a:off x="76200" y="0"/>
            <a:ext cx="7099151" cy="685800"/>
          </a:xfrm>
        </p:spPr>
        <p:txBody>
          <a:bodyPr/>
          <a:lstStyle/>
          <a:p>
            <a:pPr algn="ctr"/>
            <a:r>
              <a:rPr lang="en-US" dirty="0" smtClean="0"/>
              <a:t>Trial of Socrates</a:t>
            </a:r>
            <a:br>
              <a:rPr lang="en-US" dirty="0" smtClean="0"/>
            </a:br>
            <a:endParaRPr lang="en-US" dirty="0"/>
          </a:p>
        </p:txBody>
      </p:sp>
    </p:spTree>
    <p:extLst>
      <p:ext uri="{BB962C8B-B14F-4D97-AF65-F5344CB8AC3E}">
        <p14:creationId xmlns:p14="http://schemas.microsoft.com/office/powerpoint/2010/main" val="3230472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914400" y="1905001"/>
            <a:ext cx="6196405" cy="4029664"/>
          </a:xfrm>
        </p:spPr>
        <p:txBody>
          <a:bodyPr/>
          <a:lstStyle/>
          <a:p>
            <a:r>
              <a:rPr lang="en-US" dirty="0"/>
              <a:t>469 BC: Socrates was born.</a:t>
            </a:r>
          </a:p>
          <a:p>
            <a:r>
              <a:rPr lang="en-US" dirty="0"/>
              <a:t>432 BC: Fought in the battle of Potidaea.</a:t>
            </a:r>
          </a:p>
          <a:p>
            <a:r>
              <a:rPr lang="en-US" dirty="0"/>
              <a:t>424 BC: Fought in the Battle of Delium.</a:t>
            </a:r>
          </a:p>
          <a:p>
            <a:r>
              <a:rPr lang="en-US" dirty="0"/>
              <a:t>406 BC: Opposed the trial of the Generals of the Battle of Arginusae.</a:t>
            </a:r>
          </a:p>
          <a:p>
            <a:r>
              <a:rPr lang="en-US" dirty="0"/>
              <a:t>404 BC: He refused the order of Thirty Tyrants to bring a certain Leon of Salamis from his home.</a:t>
            </a:r>
          </a:p>
          <a:p>
            <a:r>
              <a:rPr lang="en-US" dirty="0"/>
              <a:t>399 BC: He died due to consuming poison.</a:t>
            </a:r>
          </a:p>
          <a:p>
            <a:endParaRPr lang="en-US" dirty="0"/>
          </a:p>
        </p:txBody>
      </p:sp>
      <p:sp>
        <p:nvSpPr>
          <p:cNvPr id="3" name="Title 2"/>
          <p:cNvSpPr>
            <a:spLocks noGrp="1"/>
          </p:cNvSpPr>
          <p:nvPr>
            <p:ph type="ctrTitle"/>
          </p:nvPr>
        </p:nvSpPr>
        <p:spPr>
          <a:xfrm>
            <a:off x="609600" y="152401"/>
            <a:ext cx="7696199" cy="1219200"/>
          </a:xfrm>
        </p:spPr>
        <p:txBody>
          <a:bodyPr/>
          <a:lstStyle/>
          <a:p>
            <a:pPr marL="182880" indent="0" algn="ctr">
              <a:buNone/>
            </a:pPr>
            <a:r>
              <a:rPr lang="en-US" dirty="0" smtClean="0"/>
              <a:t>Timeline Of Socrates</a:t>
            </a:r>
            <a:endParaRPr lang="en-US" dirty="0"/>
          </a:p>
        </p:txBody>
      </p:sp>
    </p:spTree>
    <p:extLst>
      <p:ext uri="{BB962C8B-B14F-4D97-AF65-F5344CB8AC3E}">
        <p14:creationId xmlns:p14="http://schemas.microsoft.com/office/powerpoint/2010/main" val="30211051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85800" y="2514600"/>
            <a:ext cx="7391400" cy="4038600"/>
          </a:xfrm>
        </p:spPr>
        <p:txBody>
          <a:bodyPr>
            <a:normAutofit/>
          </a:bodyPr>
          <a:lstStyle/>
          <a:p>
            <a:endParaRPr lang="en-US" dirty="0"/>
          </a:p>
          <a:p>
            <a:pPr marL="342900" indent="-342900">
              <a:buFont typeface="Arial" pitchFamily="34" charset="0"/>
              <a:buChar char="•"/>
            </a:pPr>
            <a:r>
              <a:rPr lang="en-US" dirty="0"/>
              <a:t>Socrates is guilty of crime in refusing to </a:t>
            </a:r>
            <a:r>
              <a:rPr lang="en-US" dirty="0" smtClean="0"/>
              <a:t>recognize </a:t>
            </a:r>
            <a:r>
              <a:rPr lang="en-US" dirty="0"/>
              <a:t>the gods acknowledged by the state, and importing strange divinities of his own; he is further guilty of corrupting the young."</a:t>
            </a:r>
          </a:p>
          <a:p>
            <a:pPr marL="342900" indent="-342900">
              <a:buFont typeface="Arial" pitchFamily="34" charset="0"/>
              <a:buChar char="•"/>
            </a:pPr>
            <a:r>
              <a:rPr lang="en-US" dirty="0"/>
              <a:t>Socrates was arrested and charged with worshiping false gods and corrupting young minds. </a:t>
            </a:r>
          </a:p>
          <a:p>
            <a:endParaRPr lang="en-US" dirty="0"/>
          </a:p>
          <a:p>
            <a:endParaRPr lang="en-US" dirty="0"/>
          </a:p>
        </p:txBody>
      </p:sp>
      <p:sp>
        <p:nvSpPr>
          <p:cNvPr id="3" name="Title 2"/>
          <p:cNvSpPr>
            <a:spLocks noGrp="1"/>
          </p:cNvSpPr>
          <p:nvPr>
            <p:ph type="ctrTitle"/>
          </p:nvPr>
        </p:nvSpPr>
        <p:spPr>
          <a:xfrm>
            <a:off x="817581" y="609601"/>
            <a:ext cx="7175351" cy="2057400"/>
          </a:xfrm>
        </p:spPr>
        <p:txBody>
          <a:bodyPr/>
          <a:lstStyle/>
          <a:p>
            <a:pPr algn="ctr"/>
            <a:r>
              <a:rPr lang="en-US" dirty="0" smtClean="0"/>
              <a:t>Socrates Perceived Justice </a:t>
            </a:r>
            <a:endParaRPr lang="en-US" dirty="0"/>
          </a:p>
        </p:txBody>
      </p:sp>
    </p:spTree>
    <p:extLst>
      <p:ext uri="{BB962C8B-B14F-4D97-AF65-F5344CB8AC3E}">
        <p14:creationId xmlns:p14="http://schemas.microsoft.com/office/powerpoint/2010/main" val="999589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52800"/>
            <a:ext cx="7696200" cy="3200400"/>
          </a:xfrm>
        </p:spPr>
        <p:txBody>
          <a:bodyPr/>
          <a:lstStyle/>
          <a:p>
            <a:pPr marL="0" indent="0" algn="l">
              <a:buNone/>
            </a:pPr>
            <a:r>
              <a:rPr lang="en-US" sz="1600" b="0" dirty="0" smtClean="0">
                <a:ln w="12700">
                  <a:solidFill>
                    <a:schemeClr val="tx2">
                      <a:satMod val="155000"/>
                    </a:schemeClr>
                  </a:solidFill>
                  <a:prstDash val="solid"/>
                </a:ln>
                <a:solidFill>
                  <a:schemeClr val="tx1"/>
                </a:solidFill>
                <a:effectLst/>
              </a:rPr>
              <a:t>He </a:t>
            </a:r>
            <a:r>
              <a:rPr lang="en-US" sz="1600" b="0" dirty="0">
                <a:ln w="12700">
                  <a:solidFill>
                    <a:schemeClr val="tx2">
                      <a:satMod val="155000"/>
                    </a:schemeClr>
                  </a:solidFill>
                  <a:prstDash val="solid"/>
                </a:ln>
                <a:solidFill>
                  <a:schemeClr val="tx1"/>
                </a:solidFill>
                <a:effectLst/>
              </a:rPr>
              <a:t>was charged with corrupting the youth of </a:t>
            </a:r>
            <a:r>
              <a:rPr lang="en-US" sz="1600" b="0" dirty="0" smtClean="0">
                <a:ln w="12700">
                  <a:solidFill>
                    <a:schemeClr val="tx2">
                      <a:satMod val="155000"/>
                    </a:schemeClr>
                  </a:solidFill>
                  <a:prstDash val="solid"/>
                </a:ln>
                <a:solidFill>
                  <a:schemeClr val="tx1"/>
                </a:solidFill>
                <a:effectLst/>
              </a:rPr>
              <a:t>Athens </a:t>
            </a:r>
            <a:r>
              <a:rPr lang="en-US" sz="1600" b="0" dirty="0">
                <a:ln w="12700">
                  <a:solidFill>
                    <a:schemeClr val="tx2">
                      <a:satMod val="155000"/>
                    </a:schemeClr>
                  </a:solidFill>
                  <a:prstDash val="solid"/>
                </a:ln>
                <a:solidFill>
                  <a:schemeClr val="tx1"/>
                </a:solidFill>
                <a:effectLst/>
              </a:rPr>
              <a:t>and with . "failing to acknowledge the gods that the city acknowledges" and "introducing new deities." these were essentially trumped up charges and some think that </a:t>
            </a:r>
            <a:r>
              <a:rPr lang="en-US" sz="1600" b="0" dirty="0" smtClean="0">
                <a:ln w="12700">
                  <a:solidFill>
                    <a:schemeClr val="tx2">
                      <a:satMod val="155000"/>
                    </a:schemeClr>
                  </a:solidFill>
                  <a:prstDash val="solid"/>
                </a:ln>
                <a:solidFill>
                  <a:schemeClr val="tx1"/>
                </a:solidFill>
                <a:effectLst/>
              </a:rPr>
              <a:t>Socrates </a:t>
            </a:r>
            <a:r>
              <a:rPr lang="en-US" sz="1600" b="0" dirty="0">
                <a:ln w="12700">
                  <a:solidFill>
                    <a:schemeClr val="tx2">
                      <a:satMod val="155000"/>
                    </a:schemeClr>
                  </a:solidFill>
                  <a:prstDash val="solid"/>
                </a:ln>
                <a:solidFill>
                  <a:schemeClr val="tx1"/>
                </a:solidFill>
                <a:effectLst/>
              </a:rPr>
              <a:t>tried to get votes for his execution so that he would be martyred for his philosophies. Plato said that </a:t>
            </a:r>
            <a:r>
              <a:rPr lang="en-US" sz="1600" b="0" dirty="0" smtClean="0">
                <a:ln w="12700">
                  <a:solidFill>
                    <a:schemeClr val="tx2">
                      <a:satMod val="155000"/>
                    </a:schemeClr>
                  </a:solidFill>
                  <a:prstDash val="solid"/>
                </a:ln>
                <a:solidFill>
                  <a:schemeClr val="tx1"/>
                </a:solidFill>
                <a:effectLst/>
              </a:rPr>
              <a:t>Socrates </a:t>
            </a:r>
            <a:r>
              <a:rPr lang="en-US" sz="1600" b="0" dirty="0">
                <a:ln w="12700">
                  <a:solidFill>
                    <a:schemeClr val="tx2">
                      <a:satMod val="155000"/>
                    </a:schemeClr>
                  </a:solidFill>
                  <a:prstDash val="solid"/>
                </a:ln>
                <a:solidFill>
                  <a:schemeClr val="tx1"/>
                </a:solidFill>
                <a:effectLst/>
              </a:rPr>
              <a:t>was viewed as an annoyance in </a:t>
            </a:r>
            <a:r>
              <a:rPr lang="en-US" sz="1600" b="0" dirty="0" smtClean="0">
                <a:ln w="12700">
                  <a:solidFill>
                    <a:schemeClr val="tx2">
                      <a:satMod val="155000"/>
                    </a:schemeClr>
                  </a:solidFill>
                  <a:prstDash val="solid"/>
                </a:ln>
                <a:solidFill>
                  <a:schemeClr val="tx1"/>
                </a:solidFill>
                <a:effectLst/>
              </a:rPr>
              <a:t>Athens </a:t>
            </a:r>
            <a:r>
              <a:rPr lang="en-US" sz="1600" b="0" dirty="0">
                <a:ln w="12700">
                  <a:solidFill>
                    <a:schemeClr val="tx2">
                      <a:satMod val="155000"/>
                    </a:schemeClr>
                  </a:solidFill>
                  <a:prstDash val="solid"/>
                </a:ln>
                <a:solidFill>
                  <a:schemeClr val="tx1"/>
                </a:solidFill>
                <a:effectLst/>
              </a:rPr>
              <a:t>and this might explain the corrupting the youth aspect </a:t>
            </a:r>
            <a:br>
              <a:rPr lang="en-US" sz="1600" b="0" dirty="0">
                <a:ln w="12700">
                  <a:solidFill>
                    <a:schemeClr val="tx2">
                      <a:satMod val="155000"/>
                    </a:schemeClr>
                  </a:solidFill>
                  <a:prstDash val="solid"/>
                </a:ln>
                <a:solidFill>
                  <a:schemeClr val="tx1"/>
                </a:solidFill>
                <a:effectLst/>
              </a:rPr>
            </a:br>
            <a:r>
              <a:rPr lang="en-US" sz="1600" b="0" dirty="0">
                <a:ln w="12700">
                  <a:solidFill>
                    <a:schemeClr val="tx2">
                      <a:satMod val="155000"/>
                    </a:schemeClr>
                  </a:solidFill>
                  <a:prstDash val="solid"/>
                </a:ln>
                <a:solidFill>
                  <a:schemeClr val="tx1"/>
                </a:solidFill>
                <a:effectLst/>
              </a:rPr>
              <a:t/>
            </a:r>
            <a:br>
              <a:rPr lang="en-US" sz="1600" b="0" dirty="0">
                <a:ln w="12700">
                  <a:solidFill>
                    <a:schemeClr val="tx2">
                      <a:satMod val="155000"/>
                    </a:schemeClr>
                  </a:solidFill>
                  <a:prstDash val="solid"/>
                </a:ln>
                <a:solidFill>
                  <a:schemeClr val="tx1"/>
                </a:solidFill>
                <a:effectLst/>
              </a:rPr>
            </a:br>
            <a:r>
              <a:rPr lang="en-US" sz="1600" b="0" dirty="0">
                <a:ln w="12700">
                  <a:solidFill>
                    <a:schemeClr val="tx2">
                      <a:satMod val="155000"/>
                    </a:schemeClr>
                  </a:solidFill>
                  <a:prstDash val="solid"/>
                </a:ln>
                <a:solidFill>
                  <a:schemeClr val="tx1"/>
                </a:solidFill>
                <a:effectLst/>
              </a:rPr>
              <a:t>T</a:t>
            </a:r>
            <a:r>
              <a:rPr lang="en-US" sz="1600" b="0" dirty="0" smtClean="0">
                <a:ln w="12700">
                  <a:solidFill>
                    <a:schemeClr val="tx2">
                      <a:satMod val="155000"/>
                    </a:schemeClr>
                  </a:solidFill>
                  <a:prstDash val="solid"/>
                </a:ln>
                <a:solidFill>
                  <a:schemeClr val="tx1"/>
                </a:solidFill>
                <a:effectLst/>
              </a:rPr>
              <a:t>he </a:t>
            </a:r>
            <a:r>
              <a:rPr lang="en-US" sz="1600" b="0" dirty="0">
                <a:ln w="12700">
                  <a:solidFill>
                    <a:schemeClr val="tx2">
                      <a:satMod val="155000"/>
                    </a:schemeClr>
                  </a:solidFill>
                  <a:prstDash val="solid"/>
                </a:ln>
                <a:solidFill>
                  <a:schemeClr val="tx1"/>
                </a:solidFill>
                <a:effectLst/>
              </a:rPr>
              <a:t>reasons he fell out of favor with the Athenians are debated but it could be that some didn't like his philosophy and </a:t>
            </a:r>
            <a:r>
              <a:rPr lang="en-US" sz="1600" b="0" dirty="0" err="1">
                <a:ln w="12700">
                  <a:solidFill>
                    <a:schemeClr val="tx2">
                      <a:satMod val="155000"/>
                    </a:schemeClr>
                  </a:solidFill>
                  <a:prstDash val="solid"/>
                </a:ln>
                <a:solidFill>
                  <a:schemeClr val="tx1"/>
                </a:solidFill>
                <a:effectLst/>
              </a:rPr>
              <a:t>i</a:t>
            </a:r>
            <a:r>
              <a:rPr lang="en-US" sz="1600" b="0" dirty="0">
                <a:ln w="12700">
                  <a:solidFill>
                    <a:schemeClr val="tx2">
                      <a:satMod val="155000"/>
                    </a:schemeClr>
                  </a:solidFill>
                  <a:prstDash val="solid"/>
                </a:ln>
                <a:solidFill>
                  <a:schemeClr val="tx1"/>
                </a:solidFill>
                <a:effectLst/>
              </a:rPr>
              <a:t> remember reading somewhere that the leader of </a:t>
            </a:r>
            <a:r>
              <a:rPr lang="en-US" sz="1600" b="0" dirty="0" smtClean="0">
                <a:ln w="12700">
                  <a:solidFill>
                    <a:schemeClr val="tx2">
                      <a:satMod val="155000"/>
                    </a:schemeClr>
                  </a:solidFill>
                  <a:prstDash val="solid"/>
                </a:ln>
                <a:solidFill>
                  <a:schemeClr val="tx1"/>
                </a:solidFill>
                <a:effectLst/>
              </a:rPr>
              <a:t>Athens </a:t>
            </a:r>
            <a:r>
              <a:rPr lang="en-US" sz="1600" b="0" dirty="0">
                <a:ln w="12700">
                  <a:solidFill>
                    <a:schemeClr val="tx2">
                      <a:satMod val="155000"/>
                    </a:schemeClr>
                  </a:solidFill>
                  <a:prstDash val="solid"/>
                </a:ln>
                <a:solidFill>
                  <a:schemeClr val="tx1"/>
                </a:solidFill>
                <a:effectLst/>
              </a:rPr>
              <a:t>at the time was not particularly fond of </a:t>
            </a:r>
            <a:r>
              <a:rPr lang="en-US" sz="1600" b="0" dirty="0" smtClean="0">
                <a:ln w="12700">
                  <a:solidFill>
                    <a:schemeClr val="tx2">
                      <a:satMod val="155000"/>
                    </a:schemeClr>
                  </a:solidFill>
                  <a:prstDash val="solid"/>
                </a:ln>
                <a:solidFill>
                  <a:schemeClr val="tx1"/>
                </a:solidFill>
                <a:effectLst/>
              </a:rPr>
              <a:t>Socrates. </a:t>
            </a:r>
            <a:r>
              <a:rPr lang="en-US" sz="1600" b="0" dirty="0">
                <a:ln w="12700">
                  <a:solidFill>
                    <a:schemeClr val="tx2">
                      <a:satMod val="155000"/>
                    </a:schemeClr>
                  </a:solidFill>
                  <a:prstDash val="solid"/>
                </a:ln>
                <a:solidFill>
                  <a:schemeClr val="tx1"/>
                </a:solidFill>
                <a:effectLst/>
              </a:rPr>
              <a:t/>
            </a:r>
            <a:br>
              <a:rPr lang="en-US" sz="1600" b="0" dirty="0">
                <a:ln w="12700">
                  <a:solidFill>
                    <a:schemeClr val="tx2">
                      <a:satMod val="155000"/>
                    </a:schemeClr>
                  </a:solidFill>
                  <a:prstDash val="solid"/>
                </a:ln>
                <a:solidFill>
                  <a:schemeClr val="tx1"/>
                </a:solidFill>
                <a:effectLst/>
              </a:rPr>
            </a:br>
            <a:r>
              <a:rPr lang="en-US" sz="1600" b="0" dirty="0">
                <a:ln w="12700">
                  <a:solidFill>
                    <a:schemeClr val="tx2">
                      <a:satMod val="155000"/>
                    </a:schemeClr>
                  </a:solidFill>
                  <a:prstDash val="solid"/>
                </a:ln>
                <a:solidFill>
                  <a:schemeClr val="tx1"/>
                </a:solidFill>
                <a:effectLst/>
              </a:rPr>
              <a:t/>
            </a:r>
            <a:br>
              <a:rPr lang="en-US" sz="1600" b="0" dirty="0">
                <a:ln w="12700">
                  <a:solidFill>
                    <a:schemeClr val="tx2">
                      <a:satMod val="155000"/>
                    </a:schemeClr>
                  </a:solidFill>
                  <a:prstDash val="solid"/>
                </a:ln>
                <a:solidFill>
                  <a:schemeClr val="tx1"/>
                </a:solidFill>
                <a:effectLst/>
              </a:rPr>
            </a:br>
            <a:r>
              <a:rPr lang="en-US" sz="1600" b="0" dirty="0">
                <a:ln w="12700">
                  <a:solidFill>
                    <a:schemeClr val="tx2">
                      <a:satMod val="155000"/>
                    </a:schemeClr>
                  </a:solidFill>
                  <a:prstDash val="solid"/>
                </a:ln>
                <a:solidFill>
                  <a:schemeClr val="tx1"/>
                </a:solidFill>
                <a:effectLst/>
              </a:rPr>
              <a:t>T</a:t>
            </a:r>
            <a:r>
              <a:rPr lang="en-US" sz="1600" b="0" dirty="0" smtClean="0">
                <a:ln w="12700">
                  <a:solidFill>
                    <a:schemeClr val="tx2">
                      <a:satMod val="155000"/>
                    </a:schemeClr>
                  </a:solidFill>
                  <a:prstDash val="solid"/>
                </a:ln>
                <a:solidFill>
                  <a:schemeClr val="tx1"/>
                </a:solidFill>
                <a:effectLst/>
              </a:rPr>
              <a:t>he </a:t>
            </a:r>
            <a:r>
              <a:rPr lang="en-US" sz="1600" b="0" dirty="0">
                <a:ln w="12700">
                  <a:solidFill>
                    <a:schemeClr val="tx2">
                      <a:satMod val="155000"/>
                    </a:schemeClr>
                  </a:solidFill>
                  <a:prstDash val="solid"/>
                </a:ln>
                <a:solidFill>
                  <a:schemeClr val="tx1"/>
                </a:solidFill>
                <a:effectLst/>
              </a:rPr>
              <a:t>account of </a:t>
            </a:r>
            <a:r>
              <a:rPr lang="en-US" sz="1600" b="0" dirty="0" smtClean="0">
                <a:ln w="12700">
                  <a:solidFill>
                    <a:schemeClr val="tx2">
                      <a:satMod val="155000"/>
                    </a:schemeClr>
                  </a:solidFill>
                  <a:prstDash val="solid"/>
                </a:ln>
                <a:solidFill>
                  <a:schemeClr val="tx1"/>
                </a:solidFill>
                <a:effectLst/>
              </a:rPr>
              <a:t>Socrates </a:t>
            </a:r>
            <a:r>
              <a:rPr lang="en-US" sz="1600" b="0" dirty="0">
                <a:ln w="12700">
                  <a:solidFill>
                    <a:schemeClr val="tx2">
                      <a:satMod val="155000"/>
                    </a:schemeClr>
                  </a:solidFill>
                  <a:prstDash val="solid"/>
                </a:ln>
                <a:solidFill>
                  <a:schemeClr val="tx1"/>
                </a:solidFill>
                <a:effectLst/>
              </a:rPr>
              <a:t>death is recorded by Plato and Xenophon. </a:t>
            </a:r>
            <a:br>
              <a:rPr lang="en-US" sz="1600" b="0" dirty="0">
                <a:ln w="12700">
                  <a:solidFill>
                    <a:schemeClr val="tx2">
                      <a:satMod val="155000"/>
                    </a:schemeClr>
                  </a:solidFill>
                  <a:prstDash val="solid"/>
                </a:ln>
                <a:solidFill>
                  <a:schemeClr val="tx1"/>
                </a:solidFill>
                <a:effectLst/>
              </a:rPr>
            </a:br>
            <a:endParaRPr lang="en-US" sz="1600" b="0" dirty="0">
              <a:ln w="12700">
                <a:solidFill>
                  <a:schemeClr val="tx2">
                    <a:satMod val="155000"/>
                  </a:schemeClr>
                </a:solidFill>
                <a:prstDash val="solid"/>
              </a:ln>
              <a:solidFill>
                <a:schemeClr val="tx1"/>
              </a:solidFill>
              <a:effectLst/>
            </a:endParaRPr>
          </a:p>
        </p:txBody>
      </p:sp>
      <p:sp>
        <p:nvSpPr>
          <p:cNvPr id="3" name="Content Placeholder 2"/>
          <p:cNvSpPr>
            <a:spLocks noGrp="1"/>
          </p:cNvSpPr>
          <p:nvPr>
            <p:ph sz="quarter" idx="13"/>
          </p:nvPr>
        </p:nvSpPr>
        <p:spPr>
          <a:xfrm>
            <a:off x="1143000" y="731520"/>
            <a:ext cx="6400800" cy="1859280"/>
          </a:xfrm>
        </p:spPr>
        <p:txBody>
          <a:bodyPr>
            <a:normAutofit/>
          </a:bodyPr>
          <a:lstStyle/>
          <a:p>
            <a:pPr algn="ctr"/>
            <a:r>
              <a:rPr lang="en-US" sz="5400" dirty="0" smtClean="0">
                <a:effectLst>
                  <a:reflection blurRad="6350" stA="55000" endA="300" endPos="45500" dir="5400000" sy="-100000" algn="bl" rotWithShape="0"/>
                </a:effectLst>
              </a:rPr>
              <a:t>Actions Taken In Protest </a:t>
            </a:r>
            <a:endParaRPr lang="en-US" sz="5400" dirty="0">
              <a:effectLst>
                <a:reflection blurRad="6350" stA="55000" endA="300" endPos="45500" dir="5400000" sy="-100000" algn="bl" rotWithShape="0"/>
              </a:effectLst>
            </a:endParaRPr>
          </a:p>
        </p:txBody>
      </p:sp>
    </p:spTree>
    <p:extLst>
      <p:ext uri="{BB962C8B-B14F-4D97-AF65-F5344CB8AC3E}">
        <p14:creationId xmlns:p14="http://schemas.microsoft.com/office/powerpoint/2010/main" val="37279276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828800"/>
            <a:ext cx="8991599" cy="5562600"/>
          </a:xfrm>
          <a:effectLst/>
        </p:spPr>
        <p:txBody>
          <a:bodyPr/>
          <a:lstStyle/>
          <a:p>
            <a:pPr marL="0" indent="0" algn="l">
              <a:buNone/>
            </a:pPr>
            <a:r>
              <a:rPr lang="en-US" sz="1800" b="0" dirty="0" smtClean="0">
                <a:latin typeface="Andalus" pitchFamily="18" charset="-78"/>
                <a:cs typeface="Andalus" pitchFamily="18" charset="-78"/>
              </a:rPr>
              <a:t>producing </a:t>
            </a:r>
            <a:r>
              <a:rPr lang="en-US" sz="1800" b="0" dirty="0">
                <a:latin typeface="Andalus" pitchFamily="18" charset="-78"/>
                <a:cs typeface="Andalus" pitchFamily="18" charset="-78"/>
              </a:rPr>
              <a:t>a counter argument to </a:t>
            </a:r>
            <a:r>
              <a:rPr lang="en-US" sz="1800" b="0" dirty="0" err="1">
                <a:latin typeface="Andalus" pitchFamily="18" charset="-78"/>
                <a:cs typeface="Andalus" pitchFamily="18" charset="-78"/>
              </a:rPr>
              <a:t>Thrasymachus</a:t>
            </a:r>
            <a:r>
              <a:rPr lang="en-US" sz="1800" b="0" dirty="0">
                <a:latin typeface="Andalus" pitchFamily="18" charset="-78"/>
                <a:cs typeface="Andalus" pitchFamily="18" charset="-78"/>
              </a:rPr>
              <a:t>' claim that justice is the advantage of the stronger, Socrates bases his argument </a:t>
            </a:r>
            <a:r>
              <a:rPr lang="en-US" sz="1800" b="0" dirty="0" err="1">
                <a:latin typeface="Andalus" pitchFamily="18" charset="-78"/>
                <a:cs typeface="Andalus" pitchFamily="18" charset="-78"/>
              </a:rPr>
              <a:t>enourmously</a:t>
            </a:r>
            <a:r>
              <a:rPr lang="en-US" sz="1800" b="0" dirty="0">
                <a:latin typeface="Andalus" pitchFamily="18" charset="-78"/>
                <a:cs typeface="Andalus" pitchFamily="18" charset="-78"/>
              </a:rPr>
              <a:t> on sentimentality and prejudice. He assumes that the virtues which are supposedly functioning in the realm of ideas can also work </a:t>
            </a:r>
            <a:r>
              <a:rPr lang="en-US" sz="1800" b="0" dirty="0" err="1">
                <a:latin typeface="Andalus" pitchFamily="18" charset="-78"/>
                <a:cs typeface="Andalus" pitchFamily="18" charset="-78"/>
              </a:rPr>
              <a:t>propably</a:t>
            </a:r>
            <a:r>
              <a:rPr lang="en-US" sz="1800" b="0" dirty="0">
                <a:latin typeface="Andalus" pitchFamily="18" charset="-78"/>
                <a:cs typeface="Andalus" pitchFamily="18" charset="-78"/>
              </a:rPr>
              <a:t> in the World. For example, in Socrates' view, a doctor does not seek his own advantage, but the advantage of his patients. Yet, this view reflects the perfect ideal of a doctor in Socrates' belief of ideas in a dream world. With a modern perspective, one can fairly see that Socrates' refutation has some complexities which clash severely with the real experiences of the Ancient Greek. Socrates' image of the doctor ignores the inherent human desire or fragility to obtaining the power for his advantage. Socrates confuses the crafts with the craftsmen occasionally. </a:t>
            </a:r>
          </a:p>
        </p:txBody>
      </p:sp>
      <p:sp>
        <p:nvSpPr>
          <p:cNvPr id="3" name="Content Placeholder 2"/>
          <p:cNvSpPr>
            <a:spLocks noGrp="1"/>
          </p:cNvSpPr>
          <p:nvPr>
            <p:ph sz="quarter" idx="13"/>
          </p:nvPr>
        </p:nvSpPr>
        <p:spPr>
          <a:xfrm>
            <a:off x="1143000" y="731520"/>
            <a:ext cx="6400800" cy="1021080"/>
          </a:xfrm>
          <a:effectLst>
            <a:reflection blurRad="6350" stA="52000" endA="300" endPos="35000" dir="5400000" sy="-100000" algn="bl" rotWithShape="0"/>
          </a:effectLst>
        </p:spPr>
        <p:txBody>
          <a:bodyPr>
            <a:normAutofit/>
          </a:bodyPr>
          <a:lstStyle/>
          <a:p>
            <a:pPr marL="45720" indent="0" algn="ctr">
              <a:buNone/>
            </a:pPr>
            <a:r>
              <a:rPr lang="en-US" sz="5400" dirty="0" smtClean="0"/>
              <a:t> Failure </a:t>
            </a:r>
            <a:endParaRPr lang="en-US" sz="5400" dirty="0"/>
          </a:p>
        </p:txBody>
      </p:sp>
    </p:spTree>
    <p:extLst>
      <p:ext uri="{BB962C8B-B14F-4D97-AF65-F5344CB8AC3E}">
        <p14:creationId xmlns:p14="http://schemas.microsoft.com/office/powerpoint/2010/main" val="1018684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9800"/>
            <a:ext cx="9143999" cy="4419600"/>
          </a:xfrm>
        </p:spPr>
        <p:txBody>
          <a:bodyPr/>
          <a:lstStyle/>
          <a:p>
            <a:pPr algn="l"/>
            <a:r>
              <a:rPr lang="en-US" sz="2000" b="0" dirty="0"/>
              <a:t>A young man asked Socrates, an ancient Greek philosopher, the secret of Success. Socrates told the young man to meet him near the river the next morning. They met.</a:t>
            </a:r>
            <a:br>
              <a:rPr lang="en-US" sz="2000" b="0" dirty="0"/>
            </a:br>
            <a:r>
              <a:rPr lang="en-US" sz="2000" b="0" dirty="0"/>
              <a:t/>
            </a:r>
            <a:br>
              <a:rPr lang="en-US" sz="2000" b="0" dirty="0"/>
            </a:br>
            <a:r>
              <a:rPr lang="en-US" sz="2000" b="0" dirty="0"/>
              <a:t>Socrates asked the young man to walk with him toward the river.</a:t>
            </a:r>
            <a:br>
              <a:rPr lang="en-US" sz="2000" b="0" dirty="0"/>
            </a:br>
            <a:r>
              <a:rPr lang="en-US" sz="2000" b="0" dirty="0"/>
              <a:t/>
            </a:r>
            <a:br>
              <a:rPr lang="en-US" sz="2000" b="0" dirty="0"/>
            </a:br>
            <a:r>
              <a:rPr lang="en-US" sz="2000" b="0" dirty="0"/>
              <a:t>When the water got up to their necks, Socrates took the young man by surprise and ducked him into the water. The man struggled to get out but Socrates was strong and kept him under water until he started turning blue.</a:t>
            </a:r>
            <a:br>
              <a:rPr lang="en-US" sz="2000" b="0" dirty="0"/>
            </a:br>
            <a:r>
              <a:rPr lang="en-US" sz="2000" b="0" dirty="0"/>
              <a:t/>
            </a:r>
            <a:br>
              <a:rPr lang="en-US" sz="2000" b="0" dirty="0"/>
            </a:br>
            <a:r>
              <a:rPr lang="en-US" sz="2000" b="0" dirty="0"/>
              <a:t>The young man struggled hard and finally managed to get up. The first thing he did was to gasp and take a deep breath.</a:t>
            </a:r>
          </a:p>
        </p:txBody>
      </p:sp>
      <p:sp>
        <p:nvSpPr>
          <p:cNvPr id="3" name="Content Placeholder 2"/>
          <p:cNvSpPr>
            <a:spLocks noGrp="1"/>
          </p:cNvSpPr>
          <p:nvPr>
            <p:ph sz="quarter" idx="13"/>
          </p:nvPr>
        </p:nvSpPr>
        <p:spPr/>
        <p:txBody>
          <a:bodyPr>
            <a:normAutofit/>
          </a:bodyPr>
          <a:lstStyle/>
          <a:p>
            <a:r>
              <a:rPr lang="en-US" sz="6000" dirty="0" smtClean="0"/>
              <a:t>Success</a:t>
            </a:r>
            <a:endParaRPr lang="en-US" sz="6000" dirty="0"/>
          </a:p>
        </p:txBody>
      </p:sp>
    </p:spTree>
    <p:extLst>
      <p:ext uri="{BB962C8B-B14F-4D97-AF65-F5344CB8AC3E}">
        <p14:creationId xmlns:p14="http://schemas.microsoft.com/office/powerpoint/2010/main" val="1585321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67000"/>
            <a:ext cx="9143999" cy="4191000"/>
          </a:xfrm>
        </p:spPr>
        <p:txBody>
          <a:bodyPr/>
          <a:lstStyle/>
          <a:p>
            <a:pPr marL="0" indent="0" algn="l">
              <a:buNone/>
            </a:pPr>
            <a:r>
              <a:rPr lang="en-US" sz="1400" b="0" dirty="0" smtClean="0">
                <a:effectLst>
                  <a:outerShdw blurRad="38100" dist="38100" dir="2700000" algn="tl">
                    <a:srgbClr val="000000">
                      <a:alpha val="43137"/>
                    </a:srgbClr>
                  </a:outerShdw>
                  <a:reflection blurRad="6350" stA="55000" endA="300" endPos="45500" dir="5400000" sy="-100000" algn="bl" rotWithShape="0"/>
                </a:effectLst>
              </a:rPr>
              <a:t>Thoreau </a:t>
            </a:r>
            <a:r>
              <a:rPr lang="en-US" sz="1400" b="0" dirty="0">
                <a:effectLst>
                  <a:outerShdw blurRad="38100" dist="38100" dir="2700000" algn="tl">
                    <a:srgbClr val="000000">
                      <a:alpha val="43137"/>
                    </a:srgbClr>
                  </a:outerShdw>
                  <a:reflection blurRad="6350" stA="55000" endA="300" endPos="45500" dir="5400000" sy="-100000" algn="bl" rotWithShape="0"/>
                </a:effectLst>
              </a:rPr>
              <a:t>and Socrates start Civil Disobedience and Crito with basically the same premise. They both believe that humans are essentially moral beings. Thoreau says that people if left to their own ends will act justly, and should be treated accordingly by the law. Socrates says essentially the same thing, he says that "no one wants to commit injustice" for its own sake, many people end up doing so anyway. Socrates says that the citizens of a government have entered into an agreement to abide by its laws in exchange for protection. He also says that if one believes these laws to be unjust, one can always leave, but if one agrees to abide by the laws they have a duty to be subjected to punishment if they break these laws. Thoreau on the other hand says that it is the duty of the people not to abide by a law if they perceive it to be unjust, and if they claim to be opposed to it and nevertheless abide by it, they are a hypocrite. </a:t>
            </a:r>
            <a:br>
              <a:rPr lang="en-US" sz="1400" b="0" dirty="0">
                <a:effectLst>
                  <a:outerShdw blurRad="38100" dist="38100" dir="2700000" algn="tl">
                    <a:srgbClr val="000000">
                      <a:alpha val="43137"/>
                    </a:srgbClr>
                  </a:outerShdw>
                  <a:reflection blurRad="6350" stA="55000" endA="300" endPos="45500" dir="5400000" sy="-100000" algn="bl" rotWithShape="0"/>
                </a:effectLst>
              </a:rPr>
            </a:br>
            <a:r>
              <a:rPr lang="en-US" sz="1400" b="0" dirty="0">
                <a:effectLst>
                  <a:outerShdw blurRad="38100" dist="38100" dir="2700000" algn="tl">
                    <a:srgbClr val="000000">
                      <a:alpha val="43137"/>
                    </a:srgbClr>
                  </a:outerShdw>
                  <a:reflection blurRad="6350" stA="55000" endA="300" endPos="45500" dir="5400000" sy="-100000" algn="bl" rotWithShape="0"/>
                </a:effectLst>
              </a:rPr>
              <a:t>The reason that Socrates and Thoreau can arrive at such disparate conclusions from essentially the same premise. is that the ancient Greek idea of justice is not on idea of morality or conscience, it is based on honor and shame. All wrongs are reflected back by society (or the "majority"), the reason Socrates does not escape of jail is not because he believes it is wrong, but because he would lose all social status, and be cast out of Athens, never to return. Thoreau believes however that right and wrong do not come from what the "majority" believes to be shameful, but from a sense from within. Thoreau believes that each individual has a moral obligation to decide right from wrong for himself, and to act according to that without regard for law, shame, honor, or punishment. </a:t>
            </a:r>
          </a:p>
        </p:txBody>
      </p:sp>
      <p:sp>
        <p:nvSpPr>
          <p:cNvPr id="3" name="Content Placeholder 2"/>
          <p:cNvSpPr>
            <a:spLocks noGrp="1"/>
          </p:cNvSpPr>
          <p:nvPr>
            <p:ph sz="quarter" idx="13"/>
          </p:nvPr>
        </p:nvSpPr>
        <p:spPr>
          <a:xfrm>
            <a:off x="1143000" y="731520"/>
            <a:ext cx="6400800" cy="1935480"/>
          </a:xfrm>
        </p:spPr>
        <p:txBody>
          <a:bodyPr>
            <a:normAutofit/>
          </a:bodyPr>
          <a:lstStyle/>
          <a:p>
            <a:r>
              <a:rPr lang="en-US" sz="5400" dirty="0" smtClean="0"/>
              <a:t>Thoreau’s Concept VS. Socrates</a:t>
            </a:r>
            <a:endParaRPr lang="en-US" sz="5400" dirty="0"/>
          </a:p>
        </p:txBody>
      </p:sp>
    </p:spTree>
    <p:extLst>
      <p:ext uri="{BB962C8B-B14F-4D97-AF65-F5344CB8AC3E}">
        <p14:creationId xmlns:p14="http://schemas.microsoft.com/office/powerpoint/2010/main" val="2328565051"/>
      </p:ext>
    </p:extLst>
  </p:cSld>
  <p:clrMapOvr>
    <a:masterClrMapping/>
  </p:clrMapOvr>
</p:sld>
</file>

<file path=ppt/theme/theme1.xml><?xml version="1.0" encoding="utf-8"?>
<a:theme xmlns:a="http://schemas.openxmlformats.org/drawingml/2006/main" name="Slipstrea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163</TotalTime>
  <Words>1070</Words>
  <Application>Microsoft Office PowerPoint</Application>
  <PresentationFormat>On-screen Show (4:3)</PresentationFormat>
  <Paragraphs>56</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Slipstream</vt:lpstr>
      <vt:lpstr>SACRATES </vt:lpstr>
      <vt:lpstr>Interesting Facts</vt:lpstr>
      <vt:lpstr>Trial of Socrates </vt:lpstr>
      <vt:lpstr>Timeline Of Socrates</vt:lpstr>
      <vt:lpstr>Socrates Perceived Justice </vt:lpstr>
      <vt:lpstr>He was charged with corrupting the youth of Athens and with . "failing to acknowledge the gods that the city acknowledges" and "introducing new deities." these were essentially trumped up charges and some think that Socrates tried to get votes for his execution so that he would be martyred for his philosophies. Plato said that Socrates was viewed as an annoyance in Athens and this might explain the corrupting the youth aspect   The reasons he fell out of favor with the Athenians are debated but it could be that some didn't like his philosophy and i remember reading somewhere that the leader of Athens at the time was not particularly fond of Socrates.   The account of Socrates death is recorded by Plato and Xenophon.  </vt:lpstr>
      <vt:lpstr>producing a counter argument to Thrasymachus' claim that justice is the advantage of the stronger, Socrates bases his argument enourmously on sentimentality and prejudice. He assumes that the virtues which are supposedly functioning in the realm of ideas can also work propably in the World. For example, in Socrates' view, a doctor does not seek his own advantage, but the advantage of his patients. Yet, this view reflects the perfect ideal of a doctor in Socrates' belief of ideas in a dream world. With a modern perspective, one can fairly see that Socrates' refutation has some complexities which clash severely with the real experiences of the Ancient Greek. Socrates' image of the doctor ignores the inherent human desire or fragility to obtaining the power for his advantage. Socrates confuses the crafts with the craftsmen occasionally. </vt:lpstr>
      <vt:lpstr>A young man asked Socrates, an ancient Greek philosopher, the secret of Success. Socrates told the young man to meet him near the river the next morning. They met.  Socrates asked the young man to walk with him toward the river.  When the water got up to their necks, Socrates took the young man by surprise and ducked him into the water. The man struggled to get out but Socrates was strong and kept him under water until he started turning blue.  The young man struggled hard and finally managed to get up. The first thing he did was to gasp and take a deep breath.</vt:lpstr>
      <vt:lpstr>Thoreau and Socrates start Civil Disobedience and Crito with basically the same premise. They both believe that humans are essentially moral beings. Thoreau says that people if left to their own ends will act justly, and should be treated accordingly by the law. Socrates says essentially the same thing, he says that "no one wants to commit injustice" for its own sake, many people end up doing so anyway. Socrates says that the citizens of a government have entered into an agreement to abide by its laws in exchange for protection. He also says that if one believes these laws to be unjust, one can always leave, but if one agrees to abide by the laws they have a duty to be subjected to punishment if they break these laws. Thoreau on the other hand says that it is the duty of the people not to abide by a law if they perceive it to be unjust, and if they claim to be opposed to it and nevertheless abide by it, they are a hypocrite.  The reason that Socrates and Thoreau can arrive at such disparate conclusions from essentially the same premise. is that the ancient Greek idea of justice is not on idea of morality or conscience, it is based on honor and shame. All wrongs are reflected back by society (or the "majority"), the reason Socrates does not escape of jail is not because he believes it is wrong, but because he would lose all social status, and be cast out of Athens, never to return. Thoreau believes however that right and wrong do not come from what the "majority" believes to be shameful, but from a sense from within. Thoreau believes that each individual has a moral obligation to decide right from wrong for himself, and to act according to that without regard for law, shame, honor, or punishment. </vt:lpstr>
      <vt:lpstr>In the “Letter from a Birmingham Jail” Martin Luther King Jr. says that ‘academic freedom is a reality today because Socrates practiced civil disobedience’. Socrates asserts multiple times in “Crito” that he is a man who follows the Law. His entire motif behind not escaping from the prison when he could is that he is obliged to not disrespect the law. You can logically want change and not be civilly disobedient [as was the case with 'the white moderates' from the letter], as well as be civilly disobedient and not want change. Socrates is an example of the second case. In “The Apology” Socrates questions the social order because he believes it is not right. Socrates says ‘When you wished to try the generals, who did not rescue their men after the battle, in a body which was against the law, as you all came to think afterwards, my tribe held the presidency. </vt:lpstr>
      <vt:lpstr>Work Sites</vt:lpstr>
    </vt:vector>
  </TitlesOfParts>
  <Company>FCSS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SACRATES</dc:title>
  <dc:creator>Windows User</dc:creator>
  <cp:lastModifiedBy>Ball, Charles</cp:lastModifiedBy>
  <cp:revision>17</cp:revision>
  <dcterms:created xsi:type="dcterms:W3CDTF">2013-11-19T18:14:26Z</dcterms:created>
  <dcterms:modified xsi:type="dcterms:W3CDTF">2013-11-25T00:54:01Z</dcterms:modified>
</cp:coreProperties>
</file>